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147475449" r:id="rId2"/>
    <p:sldId id="2147475448" r:id="rId3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E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udronė Butkevičienė" userId="4b6a731b-d193-4fb5-8520-f4313a7d1b42" providerId="ADAL" clId="{CC673078-EFB0-4FBC-AB93-7852C7148E33}"/>
    <pc:docChg chg="modSld">
      <pc:chgData name="Audronė Butkevičienė" userId="4b6a731b-d193-4fb5-8520-f4313a7d1b42" providerId="ADAL" clId="{CC673078-EFB0-4FBC-AB93-7852C7148E33}" dt="2026-04-15T06:09:52.359" v="5" actId="2711"/>
      <pc:docMkLst>
        <pc:docMk/>
      </pc:docMkLst>
      <pc:sldChg chg="modSp mod">
        <pc:chgData name="Audronė Butkevičienė" userId="4b6a731b-d193-4fb5-8520-f4313a7d1b42" providerId="ADAL" clId="{CC673078-EFB0-4FBC-AB93-7852C7148E33}" dt="2026-04-15T06:09:52.359" v="5" actId="2711"/>
        <pc:sldMkLst>
          <pc:docMk/>
          <pc:sldMk cId="3667838627" sldId="2147475448"/>
        </pc:sldMkLst>
        <pc:spChg chg="mod">
          <ac:chgData name="Audronė Butkevičienė" userId="4b6a731b-d193-4fb5-8520-f4313a7d1b42" providerId="ADAL" clId="{CC673078-EFB0-4FBC-AB93-7852C7148E33}" dt="2026-04-15T06:09:44.186" v="4" actId="2711"/>
          <ac:spMkLst>
            <pc:docMk/>
            <pc:sldMk cId="3667838627" sldId="2147475448"/>
            <ac:spMk id="2" creationId="{4A0BE194-3539-104D-0EA2-A2987E8D5B0A}"/>
          </ac:spMkLst>
        </pc:spChg>
        <pc:graphicFrameChg chg="modGraphic">
          <ac:chgData name="Audronė Butkevičienė" userId="4b6a731b-d193-4fb5-8520-f4313a7d1b42" providerId="ADAL" clId="{CC673078-EFB0-4FBC-AB93-7852C7148E33}" dt="2026-04-15T06:09:52.359" v="5" actId="2711"/>
          <ac:graphicFrameMkLst>
            <pc:docMk/>
            <pc:sldMk cId="3667838627" sldId="2147475448"/>
            <ac:graphicFrameMk id="6" creationId="{C4442E87-F0A2-802D-70AE-8DFE4149FFE3}"/>
          </ac:graphicFrameMkLst>
        </pc:graphicFrameChg>
      </pc:sldChg>
      <pc:sldChg chg="modSp mod">
        <pc:chgData name="Audronė Butkevičienė" userId="4b6a731b-d193-4fb5-8520-f4313a7d1b42" providerId="ADAL" clId="{CC673078-EFB0-4FBC-AB93-7852C7148E33}" dt="2026-04-15T06:09:23.871" v="2" actId="2711"/>
        <pc:sldMkLst>
          <pc:docMk/>
          <pc:sldMk cId="4094556221" sldId="2147475449"/>
        </pc:sldMkLst>
        <pc:spChg chg="mod">
          <ac:chgData name="Audronė Butkevičienė" userId="4b6a731b-d193-4fb5-8520-f4313a7d1b42" providerId="ADAL" clId="{CC673078-EFB0-4FBC-AB93-7852C7148E33}" dt="2026-04-15T06:09:11.510" v="1" actId="2711"/>
          <ac:spMkLst>
            <pc:docMk/>
            <pc:sldMk cId="4094556221" sldId="2147475449"/>
            <ac:spMk id="2" creationId="{3685228D-616E-C5FB-5EB6-A3249A4693A2}"/>
          </ac:spMkLst>
        </pc:spChg>
        <pc:graphicFrameChg chg="modGraphic">
          <ac:chgData name="Audronė Butkevičienė" userId="4b6a731b-d193-4fb5-8520-f4313a7d1b42" providerId="ADAL" clId="{CC673078-EFB0-4FBC-AB93-7852C7148E33}" dt="2026-04-15T06:09:23.871" v="2" actId="2711"/>
          <ac:graphicFrameMkLst>
            <pc:docMk/>
            <pc:sldMk cId="4094556221" sldId="2147475449"/>
            <ac:graphicFrameMk id="6" creationId="{5488B565-C891-4389-1005-4AD2208070CC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705CF-303D-4127-9E0B-97449D8774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2DF40F-7593-69EC-4E10-D84CADDC1E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CC3D2E-F89F-C7D7-0177-D34F74BD4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7FFA27-519C-3ED9-FEE5-6923E7847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652B2B-A9C2-F5E0-0DD2-9390100BF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83715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32178-6F3D-C5F0-62BF-C8E8ACF79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9E55CC-D240-C72F-E4E5-9D7A79B287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16A805-D755-6AD2-3A9C-F8DDE3DCC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9A062F-928D-AE9F-DA5C-269DB3CEF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8A1D8-71C8-A201-E775-31425D50E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98913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12E57-BA26-6879-8AE5-7744996AC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744058-6F20-2C72-D8C9-B31D71D6AD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897862-6142-1F27-0B13-31C88DB46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5CD04C-90D7-50A5-FAA2-1773430DB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EF41DD-5442-47D4-5415-8041BE58B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6293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8229E-4352-BBBC-CA74-4391C6062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57460-8AA5-6FEE-AA88-AA274F95FF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4DDF7D-7AB2-FB15-F312-53FDF36706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B4E5AC-189A-1767-4516-7F24995C4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E66AA5-1151-37D2-D763-F63F00FD1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0472C5-6DF8-05C0-547B-C22B4D983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09001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DCE17-492E-C1A6-87AF-30B3FE78E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647A01-3CA6-0BEB-49B4-0502F5CEA9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10E4A8-E09B-F56D-7643-04FD583DA1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4ADD09-0C56-E6A8-8E45-AAD29E1205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8159AE-5F67-33F5-F0E4-07B16BD18E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0E2503-DB72-5DB8-5A5B-13B1F2C24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270C20-6023-AC96-7FD0-F093E5A01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F4ADEE-CB7C-0B90-0F56-24ADB24A5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56351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B6DB3-A50C-E74E-7617-AD5FA6EF5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39237A-E422-4784-A386-A3C2552A0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263319-D100-17D7-0E65-FE52C3278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3A161F-5B59-DF4E-46EE-109ED4B66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50864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0B9680-55D4-9D80-9B24-3C7D6A611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DC62BB-6256-27EA-5844-F7232842D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6C0B82-EA92-4834-9DC3-31DEFE4F0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56232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E8F7F-4F07-5753-89A5-713EF7B2E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A2D78-7EEF-B143-68C8-E8BD3201F1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9F7703-E73E-5873-30D7-BA5BBE398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CB0E31-07F2-AE8B-E4AA-3C848BCB3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D48DDA-4351-974A-085F-0A47BFFEE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9AF5E-E351-608E-396B-E7A908C49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86877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202FE-7584-2204-BB4F-20542F1E3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F1DB8E-01F9-EAAA-1A3B-05ACBE068C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F4015-E129-2085-70CC-023D69724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305D96-D722-220F-8199-F71D6621B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7A79FF-8C87-6456-60D6-2211FB594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8799EB-4CD6-9E3D-29E8-C6813EEE4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23501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2915F-F5AD-AEC2-5EDD-DBBFB00F0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2F829A-4F29-4ABF-1116-2EFB8DADA4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715E5-959B-C856-30E1-F26456E52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F33E7-EB19-6347-54FD-8B0A831DC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EDCCF9-3715-2C36-F9A6-17E89A88C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22061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0BDF7B-1EF5-D670-7100-3467965E0D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0257AF-562B-856D-AF4B-DFB095014F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93C04-F79C-EE8C-DF1B-18EC2F18F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AC3972-3BF7-4EEA-EF68-86B2852AC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B7351F-15E6-93D5-518C-735E6A522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3679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6CB2A41-846B-438F-80C5-0358DA97EEC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0000" y="252000"/>
            <a:ext cx="7776400" cy="684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lt-LT"/>
              <a:t>Pavadinimas Arial 40pt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16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FC7C54-795C-6732-8CF3-3C305C582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B653E4-5303-BBE0-D7C4-5815D84961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734E9A-3219-2F44-5011-4F89E500DE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BBD953-B6AD-3D64-22FB-61F8712E26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1557E5-B6B9-EBA3-239F-AD01CA306E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02072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CBFEC1-6D4D-38AC-4AA4-DBEACC35B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5228D-616E-C5FB-5EB6-A3249A46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252000"/>
            <a:ext cx="11946300" cy="684000"/>
          </a:xfrm>
        </p:spPr>
        <p:txBody>
          <a:bodyPr>
            <a:normAutofit/>
          </a:bodyPr>
          <a:lstStyle/>
          <a:p>
            <a:r>
              <a:rPr lang="lt-LT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Metiniai veiklos tikslai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lt-LT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2026</a:t>
            </a:r>
            <a:endParaRPr lang="en-US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AB4C0121-425B-62FA-FFE6-8E2DBFF736A0}"/>
              </a:ext>
            </a:extLst>
          </p:cNvPr>
          <p:cNvSpPr txBox="1">
            <a:spLocks/>
          </p:cNvSpPr>
          <p:nvPr/>
        </p:nvSpPr>
        <p:spPr>
          <a:xfrm>
            <a:off x="11469950" y="6356350"/>
            <a:ext cx="390616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E6927B-6AF9-4E35-8A42-E172D3CD5E62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172E6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172E6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30483A-DD48-7C8F-611E-BAB502EF4C82}"/>
              </a:ext>
            </a:extLst>
          </p:cNvPr>
          <p:cNvSpPr txBox="1"/>
          <p:nvPr/>
        </p:nvSpPr>
        <p:spPr>
          <a:xfrm>
            <a:off x="360000" y="766153"/>
            <a:ext cx="11479289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rgbClr val="172E62"/>
              </a:buClr>
              <a:buSzTx/>
              <a:buFontTx/>
              <a:buNone/>
              <a:tabLst/>
              <a:defRPr/>
            </a:pPr>
            <a:r>
              <a:rPr lang="lt-LT" sz="1200">
                <a:solidFill>
                  <a:srgbClr val="172E62"/>
                </a:solidFill>
                <a:latin typeface="Arial"/>
              </a:rPr>
              <a:t>UAB Vilniaus kogeneracinė jėgainė</a:t>
            </a:r>
            <a:endParaRPr kumimoji="0" lang="lt-LT" sz="1200" b="0" i="0" u="none" strike="noStrike" kern="1200" cap="none" spc="0" normalizeH="0" baseline="0" noProof="0">
              <a:ln>
                <a:noFill/>
              </a:ln>
              <a:solidFill>
                <a:srgbClr val="172E6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488B565-C891-4389-1005-4AD2208070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172178"/>
              </p:ext>
            </p:extLst>
          </p:nvPr>
        </p:nvGraphicFramePr>
        <p:xfrm>
          <a:off x="442096" y="1372673"/>
          <a:ext cx="11383063" cy="4683577"/>
        </p:xfrm>
        <a:graphic>
          <a:graphicData uri="http://schemas.openxmlformats.org/drawingml/2006/table">
            <a:tbl>
              <a:tblPr firstRow="1" bandRow="1"/>
              <a:tblGrid>
                <a:gridCol w="2167063">
                  <a:extLst>
                    <a:ext uri="{9D8B030D-6E8A-4147-A177-3AD203B41FA5}">
                      <a16:colId xmlns:a16="http://schemas.microsoft.com/office/drawing/2014/main" val="3954591457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577706468"/>
                    </a:ext>
                  </a:extLst>
                </a:gridCol>
                <a:gridCol w="7056000">
                  <a:extLst>
                    <a:ext uri="{9D8B030D-6E8A-4147-A177-3AD203B41FA5}">
                      <a16:colId xmlns:a16="http://schemas.microsoft.com/office/drawing/2014/main" val="3313859797"/>
                    </a:ext>
                  </a:extLst>
                </a:gridCol>
              </a:tblGrid>
              <a:tr h="6213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 fontAlgn="ctr"/>
                      <a:r>
                        <a:rPr lang="lt-LT" sz="1000" b="1" kern="120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Veiklos kriterijus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lt-LT" sz="1000" b="1" kern="120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Svoris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lt-LT" sz="1000" b="1" kern="120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Veiklos tikslas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0323806"/>
                  </a:ext>
                </a:extLst>
              </a:tr>
              <a:tr h="50400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Finansiniai tikslai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</a:t>
                      </a:r>
                      <a:r>
                        <a:rPr lang="lt-LT" sz="100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Koreguota EBITDA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7553010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noProof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Opex</a:t>
                      </a:r>
                      <a:endParaRPr lang="lt-LT" sz="100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722497"/>
                  </a:ext>
                </a:extLst>
              </a:tr>
              <a:tr h="504000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Strateginiai projektai ar jų svarbiausių etapų įgyvendinimas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</a:t>
                      </a:r>
                      <a:r>
                        <a:rPr kumimoji="0" lang="lt-LT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Atliekų jėgainės prieinamumas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2783887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Biokuro jėgainės prieinamumas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lt-LT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E8E8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9746461"/>
                  </a:ext>
                </a:extLst>
              </a:tr>
              <a:tr h="46587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>
                        <a:solidFill>
                          <a:srgbClr val="595959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kern="1200" noProof="0" dirty="0" err="1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Poveikio</a:t>
                      </a:r>
                      <a:r>
                        <a:rPr lang="en-US" sz="1000" b="0" i="0" u="none" strike="noStrike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0" i="0" u="none" strike="noStrike" kern="1200" noProof="0" dirty="0" err="1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aplinkai</a:t>
                      </a:r>
                      <a:r>
                        <a:rPr lang="en-US" sz="1000" b="0" i="0" u="none" strike="noStrike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0" i="0" u="none" strike="noStrike" kern="1200" noProof="0" dirty="0" err="1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vertinimo</a:t>
                      </a:r>
                      <a:r>
                        <a:rPr lang="en-US" sz="1000" b="0" i="0" u="none" strike="noStrike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</a:t>
                      </a:r>
                      <a:r>
                        <a:rPr lang="lt-LT" sz="1000" b="0" i="0" u="none" strike="noStrike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PAV</a:t>
                      </a:r>
                      <a:r>
                        <a:rPr lang="en-US" sz="1000" b="0" i="0" u="none" strike="noStrike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r>
                        <a:rPr lang="lt-LT" sz="1000" b="0" i="0" u="none" strike="noStrike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pakeitimo patvirtinimas.</a:t>
                      </a:r>
                      <a:endParaRPr lang="en-US" sz="1000" b="0" i="0" u="none" strike="noStrike" kern="1200" noProof="0" dirty="0">
                        <a:solidFill>
                          <a:srgbClr val="414142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lt-LT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E8E8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7551109"/>
                  </a:ext>
                </a:extLst>
              </a:tr>
              <a:tr h="5040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Tvarumo tikslai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lt-LT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Saugumas darbe</a:t>
                      </a:r>
                      <a:r>
                        <a:rPr lang="en-US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lt-LT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lt-LT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- 0 mirtinų atsitikimų (Darbuotojams ir rangovams) 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lt-LT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- TRIR</a:t>
                      </a:r>
                      <a:r>
                        <a:rPr lang="en-US" sz="1000" b="0" kern="1200" baseline="300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(1)</a:t>
                      </a:r>
                      <a:r>
                        <a:rPr lang="en-US" sz="1000" b="0" i="0" u="none" strike="noStrike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lt-LT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darbuotojų</a:t>
                      </a:r>
                      <a:endParaRPr lang="en-US" sz="1000" b="0" i="0" u="none" strike="noStrike" kern="1200" dirty="0">
                        <a:solidFill>
                          <a:srgbClr val="414142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- LTI</a:t>
                      </a:r>
                      <a:r>
                        <a:rPr lang="lt-LT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</a:t>
                      </a:r>
                      <a:r>
                        <a:rPr lang="en-US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0" i="0" u="none" strike="noStrike" kern="1200" dirty="0" err="1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darbuotoj</a:t>
                      </a:r>
                      <a:r>
                        <a:rPr lang="lt-LT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ų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lt-LT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- TRIR</a:t>
                      </a:r>
                      <a:r>
                        <a:rPr lang="en-US" sz="1000" b="0" kern="1200" baseline="300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(1)</a:t>
                      </a:r>
                      <a:r>
                        <a:rPr lang="en-US" sz="1000" b="0" i="0" u="none" strike="noStrike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lt-LT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rangovų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lt-LT" sz="1000" b="0" i="0" u="none" strike="noStrike" kern="120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- LTIR rangovų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lt-LT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E8E8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2908367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Užtikrinti aplinkosaugos reikalavimai pagal taršos integruotos prevencijos kontrolės (TIPK) leidimą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lt-LT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E8E8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457857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FF6A92F0-7E4F-CD3F-2896-31EB09FEF210}"/>
              </a:ext>
            </a:extLst>
          </p:cNvPr>
          <p:cNvSpPr/>
          <p:nvPr/>
        </p:nvSpPr>
        <p:spPr>
          <a:xfrm>
            <a:off x="554750" y="6202461"/>
            <a:ext cx="11072408" cy="307777"/>
          </a:xfrm>
          <a:prstGeom prst="rect">
            <a:avLst/>
          </a:prstGeom>
        </p:spPr>
        <p:txBody>
          <a:bodyPr wrap="square" lIns="91440" tIns="45720" rIns="91440" bIns="45720" anchor="ctr">
            <a:spAutoFit/>
          </a:bodyPr>
          <a:lstStyle/>
          <a:p>
            <a:pPr>
              <a:defRPr/>
            </a:pPr>
            <a:r>
              <a:rPr lang="lt-LT" altLang="en-US" sz="700">
                <a:solidFill>
                  <a:srgbClr val="414142"/>
                </a:solidFill>
                <a:cs typeface="Arial"/>
              </a:rPr>
              <a:t> 1 </a:t>
            </a:r>
            <a:r>
              <a:rPr lang="lt-LT" sz="700">
                <a:solidFill>
                  <a:srgbClr val="595959"/>
                </a:solidFill>
              </a:rPr>
              <a:t>TRIR - visų registruotinų su darbu susijusių nelaimingų atsitikimų rodiklis (registruotinų incidentų skaičius x1 000 000 / bendras per metus dirbtų valandų skaičius). TRIR rangovai - visa apimti</a:t>
            </a:r>
            <a:endParaRPr lang="lt-LT" sz="700">
              <a:solidFill>
                <a:srgbClr val="59595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700">
              <a:solidFill>
                <a:srgbClr val="414142"/>
              </a:solidFill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7460E84-0C40-E51C-3996-065E81E6DDF6}"/>
              </a:ext>
            </a:extLst>
          </p:cNvPr>
          <p:cNvSpPr txBox="1"/>
          <p:nvPr/>
        </p:nvSpPr>
        <p:spPr>
          <a:xfrm>
            <a:off x="360000" y="38084"/>
            <a:ext cx="1678350" cy="21391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noAutofit/>
          </a:bodyPr>
          <a:lstStyle/>
          <a:p>
            <a:r>
              <a:rPr lang="lt-LT" sz="700">
                <a:solidFill>
                  <a:schemeClr val="bg1">
                    <a:lumMod val="50000"/>
                  </a:schemeClr>
                </a:solidFill>
              </a:rPr>
              <a:t>Metiniai veiklos tikslai 2026</a:t>
            </a:r>
          </a:p>
        </p:txBody>
      </p:sp>
    </p:spTree>
    <p:extLst>
      <p:ext uri="{BB962C8B-B14F-4D97-AF65-F5344CB8AC3E}">
        <p14:creationId xmlns:p14="http://schemas.microsoft.com/office/powerpoint/2010/main" val="4094556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AFC04A-1E3C-91A5-5F3F-4C6802E3A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BE194-3539-104D-0EA2-A2987E8D5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252000"/>
            <a:ext cx="7776400" cy="684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 Performance Objectives 2026</a:t>
            </a:r>
          </a:p>
        </p:txBody>
      </p: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53A0ADC9-E087-4160-02C0-59F931723438}"/>
              </a:ext>
            </a:extLst>
          </p:cNvPr>
          <p:cNvSpPr txBox="1">
            <a:spLocks/>
          </p:cNvSpPr>
          <p:nvPr/>
        </p:nvSpPr>
        <p:spPr>
          <a:xfrm>
            <a:off x="11469950" y="6356350"/>
            <a:ext cx="390616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E6927B-6AF9-4E35-8A42-E172D3CD5E62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172E6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172E6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4E34FB-0F4B-955F-A965-B3E931E300C8}"/>
              </a:ext>
            </a:extLst>
          </p:cNvPr>
          <p:cNvSpPr txBox="1"/>
          <p:nvPr/>
        </p:nvSpPr>
        <p:spPr>
          <a:xfrm>
            <a:off x="360000" y="766153"/>
            <a:ext cx="11479289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rgbClr val="172E62"/>
              </a:buClr>
              <a:buSzTx/>
              <a:buFontTx/>
              <a:buNone/>
              <a:tabLst/>
              <a:defRPr/>
            </a:pPr>
            <a:r>
              <a:rPr lang="lt-LT" sz="1200">
                <a:solidFill>
                  <a:srgbClr val="172E62"/>
                </a:solidFill>
                <a:latin typeface="Arial"/>
              </a:rPr>
              <a:t>UAB Vilniaus kogeneracinė jėgainė</a:t>
            </a:r>
            <a:endParaRPr kumimoji="0" lang="lt-LT" sz="1200" b="0" i="0" u="none" strike="noStrike" kern="1200" cap="none" spc="0" normalizeH="0" baseline="0" noProof="0">
              <a:ln>
                <a:noFill/>
              </a:ln>
              <a:solidFill>
                <a:srgbClr val="172E6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4442E87-F0A2-802D-70AE-8DFE4149FF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03738"/>
              </p:ext>
            </p:extLst>
          </p:nvPr>
        </p:nvGraphicFramePr>
        <p:xfrm>
          <a:off x="442096" y="1372673"/>
          <a:ext cx="11383063" cy="4721705"/>
        </p:xfrm>
        <a:graphic>
          <a:graphicData uri="http://schemas.openxmlformats.org/drawingml/2006/table">
            <a:tbl>
              <a:tblPr firstRow="1" bandRow="1"/>
              <a:tblGrid>
                <a:gridCol w="2167063">
                  <a:extLst>
                    <a:ext uri="{9D8B030D-6E8A-4147-A177-3AD203B41FA5}">
                      <a16:colId xmlns:a16="http://schemas.microsoft.com/office/drawing/2014/main" val="3954591457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577706468"/>
                    </a:ext>
                  </a:extLst>
                </a:gridCol>
                <a:gridCol w="7056000">
                  <a:extLst>
                    <a:ext uri="{9D8B030D-6E8A-4147-A177-3AD203B41FA5}">
                      <a16:colId xmlns:a16="http://schemas.microsoft.com/office/drawing/2014/main" val="3313859797"/>
                    </a:ext>
                  </a:extLst>
                </a:gridCol>
              </a:tblGrid>
              <a:tr h="6213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 fontAlgn="ctr"/>
                      <a:r>
                        <a:rPr lang="en-US" sz="1000" b="1" kern="120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Performance criteria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en-US" sz="1000" b="1" kern="1200" noProof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Weight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en-US" sz="1000" b="1" kern="1200" noProof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Performance objective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0323806"/>
                  </a:ext>
                </a:extLst>
              </a:tr>
              <a:tr h="50400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Financial targets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Adjusted</a:t>
                      </a: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EBITDA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7553010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noProof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Opex</a:t>
                      </a:r>
                      <a:endParaRPr lang="lt-LT" sz="100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2579027"/>
                  </a:ext>
                </a:extLst>
              </a:tr>
              <a:tr h="504000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Strategic projects or their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key milestones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WtE</a:t>
                      </a: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lt-LT" sz="1000" kern="1200" noProof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availability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en-GB" sz="100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2783887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BIO </a:t>
                      </a:r>
                      <a:r>
                        <a:rPr lang="lt-LT" sz="1000" kern="1200" noProof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availability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en-GB" sz="100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6193581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>
                        <a:solidFill>
                          <a:srgbClr val="595959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Environmental impact assessment (EIA) change has been </a:t>
                      </a:r>
                      <a:r>
                        <a:rPr lang="lt-LT" sz="1000" kern="1200" noProof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approved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lt-LT" sz="1000" kern="1200" noProof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by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state institutions</a:t>
                      </a: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7551109"/>
                  </a:ext>
                </a:extLst>
              </a:tr>
              <a:tr h="5040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Sustainability targets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000" b="1" i="0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Increasing safety at work: </a:t>
                      </a:r>
                      <a:br>
                        <a:rPr lang="en-US" sz="1000" b="1" i="0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Zero work-related fatal accidents</a:t>
                      </a: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own employees and contractors</a:t>
                      </a: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), 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and </a:t>
                      </a:r>
                      <a:endParaRPr lang="lt-LT" sz="100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- 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TRIR</a:t>
                      </a:r>
                      <a:r>
                        <a:rPr lang="lt-LT" sz="1000" b="0" kern="1200" baseline="300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(1)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employees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LTIR employees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</a:t>
                      </a: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TRIR</a:t>
                      </a:r>
                      <a:r>
                        <a:rPr lang="lt-LT" sz="1000" b="0" kern="1200" baseline="300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(1)</a:t>
                      </a:r>
                      <a:r>
                        <a:rPr lang="en-US" sz="1000" b="0" kern="1200" baseline="300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contractors </a:t>
                      </a:r>
                      <a:endParaRPr lang="lt-LT" sz="100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</a:t>
                      </a: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LTIR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contractors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2908367"/>
                  </a:ext>
                </a:extLst>
              </a:tr>
              <a:tr h="50400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Ensured environmental protection requirements according to the Integrated Pollution Prevention Control </a:t>
                      </a:r>
                      <a:r>
                        <a:rPr lang="lt-LT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(TIPK</a:t>
                      </a:r>
                      <a:r>
                        <a:rPr lang="en-US" sz="100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 permit</a:t>
                      </a:r>
                      <a:endParaRPr lang="lt-LT" sz="100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457857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49EEC498-7C9B-0EC2-7760-39EE52B63AF0}"/>
              </a:ext>
            </a:extLst>
          </p:cNvPr>
          <p:cNvSpPr/>
          <p:nvPr/>
        </p:nvSpPr>
        <p:spPr>
          <a:xfrm>
            <a:off x="360000" y="6091847"/>
            <a:ext cx="11072408" cy="307777"/>
          </a:xfrm>
          <a:prstGeom prst="rect">
            <a:avLst/>
          </a:prstGeom>
        </p:spPr>
        <p:txBody>
          <a:bodyPr wrap="square" lIns="91440" tIns="45720" rIns="91440" bIns="45720" anchor="ctr">
            <a:spAutoFit/>
          </a:bodyPr>
          <a:lstStyle/>
          <a:p>
            <a:pPr>
              <a:defRPr/>
            </a:pPr>
            <a:r>
              <a:rPr lang="lt-LT" sz="700">
                <a:solidFill>
                  <a:srgbClr val="595959"/>
                </a:solidFill>
              </a:rPr>
              <a:t>1 </a:t>
            </a:r>
            <a:r>
              <a:rPr lang="en-US" sz="700">
                <a:solidFill>
                  <a:srgbClr val="595959"/>
                </a:solidFill>
              </a:rPr>
              <a:t>The rate of total recordable work-related incidents (number of recordable incidents x1,000,000 /total number of hours worked over the year).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700">
              <a:solidFill>
                <a:srgbClr val="414142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678386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b802f925-58db-45de-821f-39d58734365c}" enabled="1" method="Privileged" siteId="{ea88e983-d65a-47b3-adb4-3e1c6d2110d2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263</Words>
  <Application>Microsoft Office PowerPoint</Application>
  <PresentationFormat>Widescreen</PresentationFormat>
  <Paragraphs>51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Metiniai veiklos tikslai 2026</vt:lpstr>
      <vt:lpstr>STI Performance Objectives 2026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 m. tikslai ir jų įgyvendinimas</dc:title>
  <dc:creator>Audronė Butkevičienė</dc:creator>
  <cp:lastModifiedBy>Audronė Butkevičienė</cp:lastModifiedBy>
  <cp:revision>6</cp:revision>
  <dcterms:created xsi:type="dcterms:W3CDTF">2023-04-12T11:32:39Z</dcterms:created>
  <dcterms:modified xsi:type="dcterms:W3CDTF">2026-04-15T06:09:52Z</dcterms:modified>
</cp:coreProperties>
</file>